
<file path=[Content_Types].xml><?xml version="1.0" encoding="utf-8"?>
<Types xmlns="http://schemas.openxmlformats.org/package/2006/content-types">
  <Default Extension="crdownload" ContentType="image/jpeg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3" r:id="rId2"/>
    <p:sldId id="264" r:id="rId3"/>
    <p:sldId id="265" r:id="rId4"/>
    <p:sldId id="273" r:id="rId5"/>
    <p:sldId id="267" r:id="rId6"/>
    <p:sldId id="284" r:id="rId7"/>
    <p:sldId id="268" r:id="rId8"/>
    <p:sldId id="269" r:id="rId9"/>
    <p:sldId id="275" r:id="rId10"/>
    <p:sldId id="276" r:id="rId11"/>
    <p:sldId id="277" r:id="rId12"/>
    <p:sldId id="279" r:id="rId13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15"/>
      <p:bold r:id="rId16"/>
      <p:italic r:id="rId17"/>
      <p:boldItalic r:id="rId18"/>
    </p:embeddedFont>
    <p:embeddedFont>
      <p:font typeface="IBM Plex Sans SemiBold" panose="020B07030502030002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ij50R2kKbfBlmwODO5wHKSIGQT8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2" d="100"/>
          <a:sy n="202" d="100"/>
        </p:scale>
        <p:origin x="624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50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webp>
</file>

<file path=ppt/media/image11.webp>
</file>

<file path=ppt/media/image12.png>
</file>

<file path=ppt/media/image13.jpg>
</file>

<file path=ppt/media/image14.png>
</file>

<file path=ppt/media/image15.jpeg>
</file>

<file path=ppt/media/image2.png>
</file>

<file path=ppt/media/image3.png>
</file>

<file path=ppt/media/image4.png>
</file>

<file path=ppt/media/image5.crdownload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tool.ru/apple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Google Shape;321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2" name="Google Shape;34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5" name="Google Shape;29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https://emojitool.ru/apple</a:t>
            </a:r>
            <a:r>
              <a:rPr lang="ru"/>
              <a:t> - эмодзи можно брать отсюда)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94598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2766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1_Title slide 5_2_1_12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" name="Google Shape;10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фиолетовый фон)">
  <p:cSld name="1_Title slide 5_2_1">
    <p:bg>
      <p:bgPr>
        <a:solidFill>
          <a:srgbClr val="252525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3" name="Google Shape;13;p31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4" name="Google Shape;14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1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1_Title slide 5_2_1_2_1_1_1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2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2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32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1" name="Google Shape;21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2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">
  <p:cSld name="1_Title slide 5_2_1_4_1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5" name="Google Shape;25;p33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33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7" name="Google Shape;2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 в 2 столбца">
  <p:cSld name="1_Title slide 5_2_1_4_1_1"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72" name="Google Shape;72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6"/>
          <p:cNvSpPr txBox="1">
            <a:spLocks noGrp="1"/>
          </p:cNvSpPr>
          <p:nvPr>
            <p:ph type="subTitle" idx="3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2">
  <p:cSld name="CUSTOM_2_1_2">
    <p:bg>
      <p:bgPr>
        <a:solidFill>
          <a:srgbClr val="8D46F6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1" name="Google Shape;81;p38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pic>
        <p:nvPicPr>
          <p:cNvPr id="82" name="Google Shape;82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права)">
  <p:cSld name="1_Title slide 5_2_1_12_1_1"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4" name="Google Shape;104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6" r:id="rId5"/>
    <p:sldLayoutId id="2147483658" r:id="rId6"/>
    <p:sldLayoutId id="2147483662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crdownload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habr.com/ru/articles/730954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eb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web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 dirty="0"/>
              <a:t>Разработка </a:t>
            </a:r>
            <a:br>
              <a:rPr lang="ru" dirty="0"/>
            </a:br>
            <a:r>
              <a:rPr lang="ru" dirty="0"/>
              <a:t>чат-бота </a:t>
            </a:r>
            <a:endParaRPr dirty="0"/>
          </a:p>
        </p:txBody>
      </p:sp>
      <p:sp>
        <p:nvSpPr>
          <p:cNvPr id="154" name="Google Shape;154;p7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" dirty="0">
                <a:solidFill>
                  <a:schemeClr val="accent2"/>
                </a:solidFill>
              </a:rPr>
              <a:t>Язык программирования - </a:t>
            </a:r>
            <a:r>
              <a:rPr lang="en-US" dirty="0">
                <a:solidFill>
                  <a:schemeClr val="accent2"/>
                </a:solidFill>
              </a:rPr>
              <a:t>Python</a:t>
            </a:r>
            <a:br>
              <a:rPr lang="ru" dirty="0">
                <a:solidFill>
                  <a:schemeClr val="accent2"/>
                </a:solidFill>
              </a:rPr>
            </a:br>
            <a:r>
              <a:rPr lang="ru-RU" dirty="0">
                <a:solidFill>
                  <a:schemeClr val="accent2"/>
                </a:solidFill>
              </a:rPr>
              <a:t>Чат-бот для автоматизации общения с клиентом при обращении в организацию</a:t>
            </a:r>
            <a:endParaRPr sz="1000" dirty="0"/>
          </a:p>
        </p:txBody>
      </p:sp>
      <p:sp>
        <p:nvSpPr>
          <p:cNvPr id="155" name="Google Shape;155;p7"/>
          <p:cNvSpPr/>
          <p:nvPr/>
        </p:nvSpPr>
        <p:spPr>
          <a:xfrm>
            <a:off x="4452075" y="1148025"/>
            <a:ext cx="3964500" cy="3177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 sz="14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E8B233-1BC9-C506-C553-A94B56B2E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075" y="1138063"/>
            <a:ext cx="4024574" cy="31969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9BFEB7-0210-019E-7661-379E4C0BFB28}"/>
              </a:ext>
            </a:extLst>
          </p:cNvPr>
          <p:cNvSpPr txBox="1"/>
          <p:nvPr/>
        </p:nvSpPr>
        <p:spPr>
          <a:xfrm>
            <a:off x="6611995" y="4123617"/>
            <a:ext cx="199225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http://www.uezdny-gorod.ru/novosti/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Внедрение чат бота, а надо ли?</a:t>
            </a:r>
            <a:endParaRPr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24" name="Google Shape;324;p20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3852000" cy="161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 Преимущества: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* Эконимия ресурсов и денег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* Работа 24/7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* Б</a:t>
            </a: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ыстрота реакции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* Удобство для интровертов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ru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</p:txBody>
      </p:sp>
      <p:sp>
        <p:nvSpPr>
          <p:cNvPr id="325" name="Google Shape;325;p20"/>
          <p:cNvSpPr txBox="1">
            <a:spLocks noGrp="1"/>
          </p:cNvSpPr>
          <p:nvPr>
            <p:ph type="subTitle" idx="3"/>
          </p:nvPr>
        </p:nvSpPr>
        <p:spPr>
          <a:xfrm>
            <a:off x="4752000" y="1260000"/>
            <a:ext cx="3852000" cy="1259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Недостатки: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* О</a:t>
            </a: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шибки в нестандартных ситуациях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* Затраты на этапе создания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* Этические вопросы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* Неприятия многоми общения с ботами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5958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Перспективы проекта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31" name="Google Shape;331;p21"/>
          <p:cNvSpPr txBox="1"/>
          <p:nvPr/>
        </p:nvSpPr>
        <p:spPr>
          <a:xfrm>
            <a:off x="540000" y="1168500"/>
            <a:ext cx="5958000" cy="15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600" rIns="0" bIns="0" anchor="t" anchorCtr="0">
            <a:spAutoFit/>
          </a:bodyPr>
          <a:lstStyle/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" sz="1200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Корректировка кода</a:t>
            </a:r>
            <a:br>
              <a:rPr lang="ru" sz="1200" b="0" i="0" u="none" strike="noStrike" cap="none" dirty="0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" sz="1200" dirty="0">
                <a:latin typeface="IBM Plex Sans"/>
                <a:ea typeface="IBM Plex Sans SemiBold"/>
                <a:cs typeface="IBM Plex Sans SemiBold"/>
                <a:sym typeface="IBM Plex Sans"/>
              </a:rPr>
              <a:t>Д</a:t>
            </a:r>
            <a:r>
              <a:rPr lang="ru-RU" sz="1200" dirty="0">
                <a:latin typeface="IBM Plex Sans"/>
                <a:ea typeface="IBM Plex Sans SemiBold"/>
                <a:cs typeface="IBM Plex Sans SemiBold"/>
                <a:sym typeface="IBM Plex Sans"/>
              </a:rPr>
              <a:t>л</a:t>
            </a:r>
            <a:r>
              <a:rPr lang="ru" sz="1200" dirty="0">
                <a:latin typeface="IBM Plex Sans"/>
                <a:ea typeface="IBM Plex Sans SemiBold"/>
                <a:cs typeface="IBM Plex Sans SemiBold"/>
                <a:sym typeface="IBM Plex Sans"/>
              </a:rPr>
              <a:t>я максимальной функциональност и  релевантности</a:t>
            </a:r>
            <a:r>
              <a:rPr lang="ru" sz="1200" b="0" i="0" u="none" strike="noStrike" cap="none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" sz="1200" dirty="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Преодоление регламентирующих препонов</a:t>
            </a:r>
            <a:br>
              <a:rPr lang="ru" sz="1200" b="0" i="0" u="none" strike="noStrike" cap="none" dirty="0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" sz="1200" dirty="0">
                <a:solidFill>
                  <a:schemeClr val="dk1"/>
                </a:solidFill>
                <a:latin typeface="IBM Plex Sans"/>
                <a:ea typeface="IBM Plex Sans SemiBold"/>
                <a:cs typeface="IBM Plex Sans SemiBold"/>
                <a:sym typeface="IBM Plex Sans"/>
              </a:rPr>
              <a:t>Есть надежа на улучшение в отрасли в связи с проектом цифровизации</a:t>
            </a:r>
            <a:r>
              <a:rPr lang="ru" sz="1200" b="0" i="0" u="none" strike="noStrike" cap="none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marR="0" lvl="0" indent="-230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10400" marR="0" lvl="0" indent="-306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4AE0"/>
              </a:buClr>
              <a:buSzPts val="1200"/>
              <a:buFont typeface="IBM Plex Sans SemiBold"/>
              <a:buChar char="💡"/>
            </a:pPr>
            <a:r>
              <a:rPr lang="ru" sz="1200" b="0" i="0" u="none" strike="noStrike" cap="none" dirty="0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Совершенствавание знаний в сфере ИИ</a:t>
            </a:r>
            <a:br>
              <a:rPr lang="ru" sz="1200" b="0" i="0" u="none" strike="noStrike" cap="none" dirty="0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" sz="1200" dirty="0">
                <a:solidFill>
                  <a:schemeClr val="dk1"/>
                </a:solidFill>
                <a:latin typeface="IBM Plex Sans"/>
                <a:ea typeface="IBM Plex Sans SemiBold"/>
                <a:cs typeface="IBM Plex Sans SemiBold"/>
                <a:sym typeface="IBM Plex Sans"/>
              </a:rPr>
              <a:t>Для успешного решения всех задач</a:t>
            </a:r>
            <a:r>
              <a:rPr lang="ru" sz="1200" b="0" i="0" u="none" strike="noStrike" cap="none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2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3"/>
          <p:cNvSpPr txBox="1">
            <a:spLocks noGrp="1"/>
          </p:cNvSpPr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dirty="0"/>
              <a:t>Спасибо за внимание!</a:t>
            </a:r>
            <a:endParaRPr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411CC2-187A-4AEA-8161-A54738232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016" y="657546"/>
            <a:ext cx="5793494" cy="386308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 sz="1800" dirty="0">
                <a:solidFill>
                  <a:schemeClr val="dk1"/>
                </a:solidFill>
              </a:rPr>
              <a:t>Евгений Абрамов</a:t>
            </a:r>
            <a:endParaRPr sz="1800" dirty="0"/>
          </a:p>
        </p:txBody>
      </p:sp>
      <p:sp>
        <p:nvSpPr>
          <p:cNvPr id="163" name="Google Shape;163;p8"/>
          <p:cNvSpPr txBox="1">
            <a:spLocks noGrp="1"/>
          </p:cNvSpPr>
          <p:nvPr>
            <p:ph type="subTitle" idx="1"/>
          </p:nvPr>
        </p:nvSpPr>
        <p:spPr>
          <a:xfrm>
            <a:off x="3805200" y="1029150"/>
            <a:ext cx="4798800" cy="21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 dirty="0">
                <a:solidFill>
                  <a:schemeClr val="dk2"/>
                </a:solidFill>
              </a:rPr>
              <a:t>Искуственный интеллект, цифровые профессии, 2022</a:t>
            </a:r>
          </a:p>
        </p:txBody>
      </p:sp>
      <p:sp>
        <p:nvSpPr>
          <p:cNvPr id="164" name="Google Shape;164;p8"/>
          <p:cNvSpPr txBox="1">
            <a:spLocks noGrp="1"/>
          </p:cNvSpPr>
          <p:nvPr>
            <p:ph type="subTitle" idx="2"/>
          </p:nvPr>
        </p:nvSpPr>
        <p:spPr>
          <a:xfrm>
            <a:off x="3805200" y="1440000"/>
            <a:ext cx="4798800" cy="2636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 dirty="0">
                <a:solidFill>
                  <a:schemeClr val="dk1"/>
                </a:solidFill>
              </a:rPr>
              <a:t>Сфера деятельности – здравоохранение, врач- онколог, врач – хирург, организатор здравоохранения.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 dirty="0">
                <a:solidFill>
                  <a:schemeClr val="dk1"/>
                </a:solidFill>
              </a:rPr>
              <a:t>Ноябрьск – самый южный город одного из самых северных регионов (ЯНАО)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 dirty="0">
                <a:solidFill>
                  <a:schemeClr val="dk1"/>
                </a:solidFill>
              </a:rPr>
              <a:t>В свободное время: горный туризм, альпинизм, экспедиции, гитара, спорт - пауэрлифтинг.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 dirty="0">
                <a:solidFill>
                  <a:schemeClr val="dk1"/>
                </a:solidFill>
              </a:rPr>
              <a:t>Врач высшей категории, кандидат медицинских наук.</a:t>
            </a:r>
            <a:endParaRPr sz="1200" dirty="0">
              <a:solidFill>
                <a:schemeClr val="dk1"/>
              </a:solidFill>
            </a:endParaRPr>
          </a:p>
          <a:p>
            <a:pPr marL="374399" marR="24130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 dirty="0">
                <a:solidFill>
                  <a:schemeClr val="dk1"/>
                </a:solidFill>
              </a:rPr>
              <a:t>Изучаю новое чтобы не погрязнуть в рутине...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946E58B-FE3F-25BA-B58C-FC5BE6FCD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872" y="360363"/>
            <a:ext cx="2168255" cy="46227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"/>
          <p:cNvSpPr txBox="1">
            <a:spLocks noGrp="1"/>
          </p:cNvSpPr>
          <p:nvPr>
            <p:ph type="subTitle" idx="1"/>
          </p:nvPr>
        </p:nvSpPr>
        <p:spPr>
          <a:xfrm>
            <a:off x="540000" y="1748256"/>
            <a:ext cx="8064000" cy="2751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>
                <a:solidFill>
                  <a:schemeClr val="dk1"/>
                </a:solidFill>
              </a:rPr>
              <a:t>О</a:t>
            </a:r>
            <a:r>
              <a:rPr lang="ru" dirty="0">
                <a:solidFill>
                  <a:schemeClr val="dk1"/>
                </a:solidFill>
              </a:rPr>
              <a:t>тсечь пласт легко формализующихся вопросов от привлечения узких спкциалистов, тем самым увеличить удовлетворенность клинетов, уменьшить количество конфликтов, разгрузить персонал.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dirty="0">
                <a:solidFill>
                  <a:schemeClr val="dk1"/>
                </a:solidFill>
              </a:rPr>
              <a:t>Автоматизация (в идеале) должна происходить: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dirty="0">
                <a:solidFill>
                  <a:schemeClr val="dk1"/>
                </a:solidFill>
              </a:rPr>
              <a:t> *   при посещении сайта МО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dirty="0">
                <a:solidFill>
                  <a:schemeClr val="dk1"/>
                </a:solidFill>
              </a:rPr>
              <a:t> *   обращении на горячую линию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dirty="0">
                <a:solidFill>
                  <a:schemeClr val="dk1"/>
                </a:solidFill>
              </a:rPr>
              <a:t> *   записи на прием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dirty="0">
                <a:solidFill>
                  <a:schemeClr val="dk1"/>
                </a:solidFill>
              </a:rPr>
              <a:t> *   решение вопроса – «мне только спросить» 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559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Цель проекта: </a:t>
            </a:r>
            <a:r>
              <a:rPr lang="ru" dirty="0">
                <a:solidFill>
                  <a:schemeClr val="dk1"/>
                </a:solidFill>
              </a:rPr>
              <a:t>разработать чат-бот для автоматизации рутинных вопросов в медицинской организации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E554D08-1B85-D9B2-D2C8-E03718D54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613" y="2174268"/>
            <a:ext cx="4566452" cy="28523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8A86D9-23FB-0E34-AA2A-A785DB79137B}"/>
              </a:ext>
            </a:extLst>
          </p:cNvPr>
          <p:cNvSpPr txBox="1"/>
          <p:nvPr/>
        </p:nvSpPr>
        <p:spPr>
          <a:xfrm>
            <a:off x="7305565" y="4818289"/>
            <a:ext cx="16535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https://yandex.ru/images/search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7"/>
          <p:cNvSpPr txBox="1"/>
          <p:nvPr/>
        </p:nvSpPr>
        <p:spPr>
          <a:xfrm>
            <a:off x="539999" y="2240300"/>
            <a:ext cx="1937883" cy="158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42900" fontAlgn="base">
              <a:lnSpc>
                <a:spcPct val="150000"/>
              </a:lnSpc>
              <a:spcAft>
                <a:spcPts val="1000"/>
              </a:spcAft>
              <a:tabLst>
                <a:tab pos="457200" algn="l"/>
              </a:tabLst>
            </a:pPr>
            <a:r>
              <a:rPr lang="ru-RU" sz="1000" dirty="0">
                <a:solidFill>
                  <a:srgbClr val="353535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Изучить теоретическую базу.</a:t>
            </a:r>
            <a:endParaRPr lang="ru-RU" sz="1000" dirty="0">
              <a:effectLst/>
              <a:latin typeface="IBM Plex Sans" panose="020B0503050203000203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50000"/>
              </a:lnSpc>
              <a:spcAft>
                <a:spcPts val="1000"/>
              </a:spcAft>
              <a:tabLst>
                <a:tab pos="457200" algn="l"/>
              </a:tabLst>
            </a:pPr>
            <a:r>
              <a:rPr lang="ru-RU" sz="1000" dirty="0">
                <a:solidFill>
                  <a:srgbClr val="353535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-Изучить основы ООП и языка </a:t>
            </a:r>
            <a:r>
              <a:rPr lang="en-US" sz="1000" dirty="0">
                <a:solidFill>
                  <a:srgbClr val="353535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ru-RU" sz="1000" dirty="0">
                <a:solidFill>
                  <a:srgbClr val="353535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000" dirty="0">
              <a:effectLst/>
              <a:latin typeface="IBM Plex Sans" panose="020B0503050203000203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r>
              <a:rPr lang="ru" sz="1000" dirty="0">
                <a:latin typeface="IBM Plex Sans"/>
                <a:ea typeface="IBM Plex Sans"/>
                <a:cs typeface="IBM Plex Sans"/>
                <a:sym typeface="IBM Plex Sans"/>
              </a:rPr>
              <a:t>   Учитывая низкие входные знания, пришлось начинать с азов.</a:t>
            </a:r>
            <a:r>
              <a:rPr kumimoji="0" lang="ru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6161750" y="2240300"/>
            <a:ext cx="2390022" cy="133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42900" fontAlgn="base">
              <a:lnSpc>
                <a:spcPct val="150000"/>
              </a:lnSpc>
              <a:spcAft>
                <a:spcPts val="1000"/>
              </a:spcAft>
              <a:tabLst>
                <a:tab pos="457200" algn="l"/>
              </a:tabLst>
            </a:pPr>
            <a:r>
              <a:rPr lang="ru-RU" sz="1200" dirty="0">
                <a:solidFill>
                  <a:srgbClr val="353535"/>
                </a:solidFill>
                <a:latin typeface="IBM Plex Sans" panose="020B050305020300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 К</a:t>
            </a:r>
            <a:r>
              <a:rPr lang="ru-RU" sz="1200" dirty="0">
                <a:solidFill>
                  <a:srgbClr val="353535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од для чат-бота.</a:t>
            </a:r>
            <a:endParaRPr lang="ru-RU" sz="1200" dirty="0">
              <a:effectLst/>
              <a:latin typeface="IBM Plex Sans" panose="020B0503050203000203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50000"/>
              </a:lnSpc>
              <a:spcAft>
                <a:spcPts val="1000"/>
              </a:spcAft>
              <a:tabLst>
                <a:tab pos="457200" algn="l"/>
              </a:tabLst>
            </a:pPr>
            <a:r>
              <a:rPr lang="ru-RU" sz="1200" dirty="0">
                <a:solidFill>
                  <a:srgbClr val="353535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  Результат проекта.</a:t>
            </a:r>
            <a:endParaRPr lang="ru-RU" sz="1200" dirty="0">
              <a:effectLst/>
              <a:latin typeface="IBM Plex Sans" panose="020B0503050203000203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99" name="Google Shape;29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761" y="1620000"/>
            <a:ext cx="451800" cy="45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50886" y="1620000"/>
            <a:ext cx="451800" cy="45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61761" y="1620000"/>
            <a:ext cx="451800" cy="45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xfrm>
            <a:off x="548750" y="904690"/>
            <a:ext cx="8064000" cy="374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" sz="24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Для реализации цели сформированы задачи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2795316" y="2240288"/>
            <a:ext cx="3231196" cy="176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42900" fontAlgn="base">
              <a:lnSpc>
                <a:spcPct val="150000"/>
              </a:lnSpc>
              <a:spcAft>
                <a:spcPts val="1000"/>
              </a:spcAft>
              <a:tabLst>
                <a:tab pos="457200" algn="l"/>
              </a:tabLst>
            </a:pPr>
            <a:r>
              <a:rPr lang="ru-RU" sz="1000" dirty="0">
                <a:solidFill>
                  <a:srgbClr val="353535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 Проследить историю развития данной технологии.</a:t>
            </a:r>
            <a:endParaRPr lang="ru-RU" sz="1000" dirty="0">
              <a:effectLst/>
              <a:latin typeface="IBM Plex Sans" panose="020B0503050203000203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50000"/>
              </a:lnSpc>
              <a:spcAft>
                <a:spcPts val="1000"/>
              </a:spcAft>
              <a:tabLst>
                <a:tab pos="457200" algn="l"/>
              </a:tabLst>
            </a:pPr>
            <a:r>
              <a:rPr lang="ru-RU" sz="1000" dirty="0">
                <a:solidFill>
                  <a:srgbClr val="353535"/>
                </a:solidFill>
                <a:effectLst/>
                <a:latin typeface="IBM Plex Sans" panose="020B050305020300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Сформировать структуру проекта</a:t>
            </a:r>
            <a:endParaRPr lang="ru-RU" sz="1000" dirty="0">
              <a:ea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50000"/>
              </a:lnSpc>
              <a:spcAft>
                <a:spcPts val="1000"/>
              </a:spcAft>
              <a:tabLst>
                <a:tab pos="457200" algn="l"/>
              </a:tabLst>
            </a:pPr>
            <a:r>
              <a:rPr lang="ru-RU" sz="1000" dirty="0">
                <a:latin typeface="IBM Plex Sans"/>
                <a:ea typeface="IBM Plex Sans"/>
                <a:cs typeface="IBM Plex Sans"/>
                <a:sym typeface="IBM Plex Sans"/>
              </a:rPr>
              <a:t>                Проект задумывался как узкоспециализированный, однако в процессе работы были сделаны выводы о необходимости, для начала, общего решения.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202865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dirty="0">
                <a:solidFill>
                  <a:schemeClr val="dk1"/>
                </a:solidFill>
              </a:rPr>
              <a:t>Учитывая распространность, универсальность, </a:t>
            </a:r>
            <a:r>
              <a:rPr lang="ru-RU" dirty="0">
                <a:solidFill>
                  <a:schemeClr val="dk1"/>
                </a:solidFill>
              </a:rPr>
              <a:t>единственный известный мне</a:t>
            </a:r>
            <a:r>
              <a:rPr lang="en-US" dirty="0">
                <a:solidFill>
                  <a:schemeClr val="dk1"/>
                </a:solidFill>
              </a:rPr>
              <a:t>))</a:t>
            </a:r>
            <a:r>
              <a:rPr lang="ru" dirty="0">
                <a:solidFill>
                  <a:schemeClr val="dk1"/>
                </a:solidFill>
              </a:rPr>
              <a:t> – </a:t>
            </a:r>
            <a:r>
              <a:rPr lang="en-US" dirty="0">
                <a:solidFill>
                  <a:schemeClr val="dk1"/>
                </a:solidFill>
              </a:rPr>
              <a:t>Python</a:t>
            </a:r>
            <a:r>
              <a:rPr lang="ru-RU" dirty="0">
                <a:solidFill>
                  <a:schemeClr val="dk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</p:txBody>
      </p:sp>
      <p:sp>
        <p:nvSpPr>
          <p:cNvPr id="182" name="Google Shape;182;p1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В</a:t>
            </a:r>
            <a:r>
              <a:rPr lang="ru-RU" dirty="0">
                <a:solidFill>
                  <a:schemeClr val="dk1"/>
                </a:solidFill>
              </a:rPr>
              <a:t>в</a:t>
            </a:r>
            <a:r>
              <a:rPr lang="ru" dirty="0">
                <a:solidFill>
                  <a:schemeClr val="dk1"/>
                </a:solidFill>
              </a:rPr>
              <a:t>ыбор языка.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2870933-C08E-D598-7C36-4C48C8EA5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81" y="1577694"/>
            <a:ext cx="8883419" cy="35068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687766-9016-979E-0496-1C2AD1126305}"/>
              </a:ext>
            </a:extLst>
          </p:cNvPr>
          <p:cNvSpPr txBox="1"/>
          <p:nvPr/>
        </p:nvSpPr>
        <p:spPr>
          <a:xfrm>
            <a:off x="4387226" y="4890428"/>
            <a:ext cx="458858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" dirty="0">
                <a:solidFill>
                  <a:schemeClr val="tx1"/>
                </a:solidFill>
                <a:latin typeface="IBM Plex Sans" panose="020B050305020300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Рейтинг языков программирования 2023. </a:t>
            </a:r>
            <a:r>
              <a:rPr lang="en-US" sz="600" dirty="0">
                <a:solidFill>
                  <a:schemeClr val="tx1"/>
                </a:solidFill>
                <a:latin typeface="IBM Plex Sans" panose="020B050305020300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JavaScript/TypeScript </a:t>
            </a:r>
            <a:r>
              <a:rPr lang="ru-RU" sz="600" dirty="0">
                <a:solidFill>
                  <a:schemeClr val="tx1"/>
                </a:solidFill>
                <a:latin typeface="IBM Plex Sans" panose="020B050305020300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завоевывают мир, </a:t>
            </a:r>
            <a:r>
              <a:rPr lang="en-US" sz="600" dirty="0">
                <a:solidFill>
                  <a:schemeClr val="tx1"/>
                </a:solidFill>
                <a:latin typeface="IBM Plex Sans" panose="020B050305020300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Python </a:t>
            </a:r>
            <a:r>
              <a:rPr lang="ru-RU" sz="600" dirty="0">
                <a:solidFill>
                  <a:schemeClr val="tx1"/>
                </a:solidFill>
                <a:latin typeface="IBM Plex Sans" panose="020B050305020300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вошел в топ-3 / </a:t>
            </a:r>
            <a:r>
              <a:rPr lang="ru-RU" sz="600" dirty="0" err="1">
                <a:solidFill>
                  <a:schemeClr val="tx1"/>
                </a:solidFill>
                <a:latin typeface="IBM Plex Sans" panose="020B050305020300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Хабр</a:t>
            </a:r>
            <a:r>
              <a:rPr lang="ru-RU" sz="600" dirty="0">
                <a:solidFill>
                  <a:schemeClr val="tx1"/>
                </a:solidFill>
                <a:latin typeface="IBM Plex Sans" panose="020B050305020300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</a:t>
            </a:r>
            <a:r>
              <a:rPr lang="en-US" sz="600" dirty="0">
                <a:solidFill>
                  <a:schemeClr val="tx1"/>
                </a:solidFill>
                <a:latin typeface="IBM Plex Sans" panose="020B050305020300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habr.com)</a:t>
            </a:r>
            <a:endParaRPr lang="ru-RU" sz="6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b="0" i="0" dirty="0">
                <a:solidFill>
                  <a:srgbClr val="2F2F2F"/>
                </a:solidFill>
                <a:effectLst/>
                <a:latin typeface="YS Text"/>
              </a:rPr>
              <a:t>Суть понятия объектно-ориентированного программирования в том, что все программы, написанные с применением этой парадигмы, состоят из объектов. Каждый объект — это определённая сущность со своими данными и набором доступных действий. </a:t>
            </a:r>
            <a:endParaRPr dirty="0"/>
          </a:p>
        </p:txBody>
      </p:sp>
      <p:sp>
        <p:nvSpPr>
          <p:cNvPr id="194" name="Google Shape;194;p1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такое ООП?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D7CE2DB-2F2C-79E9-5125-29C5DB7AE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38" y="1877675"/>
            <a:ext cx="4072981" cy="28797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D5BA5A-7C0B-C6B3-3740-1FFD13095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2981" y="1877675"/>
            <a:ext cx="4072981" cy="287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214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чат-бот представляет собой диалоговое взаимодействие с пользователем.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88" name="Google Shape;188;p12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Структура проекта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DC95D0-404A-ED86-8058-566A7B1C6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070" y="1439863"/>
            <a:ext cx="4849402" cy="33809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 Пользователь может получить инструкцию, описывающую команды для взаимодействия с чат-ботом.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 </a:t>
            </a:r>
            <a:r>
              <a:rPr lang="ru-RU" b="1" u="sng" dirty="0"/>
              <a:t>Пользователь может получить ответ из базы данных.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 Пользователь может в любой момент завершить общение в любой момент заново начать общение.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-RU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В структуре: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-  модуль взаимодействия с пользователем,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где происходит получение входящего сообщения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 - Модуль распознавания и  обработки сообщений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 - База данных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 - Модуль формирования ответа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dirty="0"/>
              <a:t> - Обучающий модуль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</p:txBody>
      </p:sp>
      <p:sp>
        <p:nvSpPr>
          <p:cNvPr id="194" name="Google Shape;194;p1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Необходимы «навыки» чат - бота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B0A36C2-27DE-8CF8-CFF3-0C2F95E45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65" y="2287596"/>
            <a:ext cx="4673479" cy="24698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86250-38EF-9F2A-8C19-77F3141AB261}"/>
              </a:ext>
            </a:extLst>
          </p:cNvPr>
          <p:cNvSpPr txBox="1"/>
          <p:nvPr/>
        </p:nvSpPr>
        <p:spPr>
          <a:xfrm>
            <a:off x="7082935" y="4495284"/>
            <a:ext cx="143093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" dirty="0">
                <a:latin typeface="IBM Plex Sans" panose="020B0503050203000203" pitchFamily="34" charset="0"/>
              </a:rPr>
              <a:t>https://yandex.ru/images/search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- Идет поиск и исправление ошибок кода, формирование базы данных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- Юридические и организационные проблемы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внедрения новых технлоогий в отрасли ввиду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dk1"/>
                </a:solidFill>
                <a:highlight>
                  <a:schemeClr val="lt1"/>
                </a:highlight>
              </a:rPr>
              <a:t>чрезвычайной зарегулированности. </a:t>
            </a:r>
            <a:endParaRPr dirty="0"/>
          </a:p>
        </p:txBody>
      </p:sp>
      <p:sp>
        <p:nvSpPr>
          <p:cNvPr id="318" name="Google Shape;318;p1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Трудности в работе: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E0D0F20-F5BB-8D0D-21E4-B5BB4E1D5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205" y="1947166"/>
            <a:ext cx="4254567" cy="310047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587</Words>
  <Application>Microsoft Office PowerPoint</Application>
  <PresentationFormat>Экран (16:9)</PresentationFormat>
  <Paragraphs>81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IBM Plex Sans SemiBold</vt:lpstr>
      <vt:lpstr>YS Text</vt:lpstr>
      <vt:lpstr>IBM Plex Sans</vt:lpstr>
      <vt:lpstr>Arial</vt:lpstr>
      <vt:lpstr>Макет шаблона GB</vt:lpstr>
      <vt:lpstr>Разработка  чат-бота </vt:lpstr>
      <vt:lpstr>Евгений Абрамов</vt:lpstr>
      <vt:lpstr>Цель проекта: разработать чат-бот для автоматизации рутинных вопросов в медицинской организации</vt:lpstr>
      <vt:lpstr>Для реализации цели сформированы задачи</vt:lpstr>
      <vt:lpstr>Ввыбор языка.</vt:lpstr>
      <vt:lpstr>Что такое ООП?</vt:lpstr>
      <vt:lpstr>Структура проекта</vt:lpstr>
      <vt:lpstr>Необходимы «навыки» чат - бота</vt:lpstr>
      <vt:lpstr>Трудности в работе:</vt:lpstr>
      <vt:lpstr>Внедрение чат бота, а надо ли?</vt:lpstr>
      <vt:lpstr>Перспективы проекта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 чат-бота </dc:title>
  <dc:creator>Абрамовы</dc:creator>
  <cp:lastModifiedBy>Абрамовы</cp:lastModifiedBy>
  <cp:revision>1</cp:revision>
  <dcterms:modified xsi:type="dcterms:W3CDTF">2023-11-08T11:24:47Z</dcterms:modified>
</cp:coreProperties>
</file>